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4" r:id="rId8"/>
    <p:sldId id="263" r:id="rId9"/>
    <p:sldId id="267" r:id="rId10"/>
    <p:sldId id="266" r:id="rId11"/>
    <p:sldId id="268" r:id="rId12"/>
    <p:sldId id="262" r:id="rId13"/>
    <p:sldId id="269" r:id="rId14"/>
    <p:sldId id="25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PACEMAKER SOUND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RAKESH JAIN</a:t>
            </a:r>
            <a:endParaRPr lang="en-US" dirty="0"/>
          </a:p>
          <a:p>
            <a:r>
              <a:rPr lang="en-US" dirty="0" smtClean="0"/>
              <a:t>Senior resident, cardiology</a:t>
            </a:r>
          </a:p>
          <a:p>
            <a:r>
              <a:rPr lang="en-US" dirty="0" smtClean="0"/>
              <a:t>Govt. Medical college, Calicut</a:t>
            </a:r>
          </a:p>
        </p:txBody>
      </p:sp>
    </p:spTree>
    <p:extLst>
      <p:ext uri="{BB962C8B-B14F-4D97-AF65-F5344CB8AC3E}">
        <p14:creationId xmlns:p14="http://schemas.microsoft.com/office/powerpoint/2010/main" val="12174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4397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/>
              <a:t>Interval between </a:t>
            </a:r>
            <a:r>
              <a:rPr lang="en-IN" sz="2000" dirty="0"/>
              <a:t>the pacemaker stimulus and the onset </a:t>
            </a:r>
            <a:r>
              <a:rPr lang="en-IN" sz="2000" dirty="0" smtClean="0"/>
              <a:t>of the </a:t>
            </a:r>
            <a:r>
              <a:rPr lang="en-IN" sz="2000" dirty="0"/>
              <a:t>extra sound </a:t>
            </a:r>
            <a:r>
              <a:rPr lang="en-IN" sz="2000" dirty="0" smtClean="0"/>
              <a:t>is 6 </a:t>
            </a:r>
            <a:r>
              <a:rPr lang="en-IN" sz="2000" dirty="0" err="1"/>
              <a:t>m.sec</a:t>
            </a:r>
            <a:r>
              <a:rPr lang="en-IN" sz="2000" dirty="0" smtClean="0"/>
              <a:t>.</a:t>
            </a:r>
            <a:r>
              <a:rPr lang="en-IN" sz="2000" dirty="0"/>
              <a:t> </a:t>
            </a:r>
            <a:r>
              <a:rPr lang="en-IN" sz="2000" dirty="0" smtClean="0"/>
              <a:t>which is of the </a:t>
            </a:r>
            <a:r>
              <a:rPr lang="en-IN" sz="2000" dirty="0"/>
              <a:t>same order as that of skeletal </a:t>
            </a:r>
            <a:r>
              <a:rPr lang="en-IN" sz="2000" dirty="0" smtClean="0"/>
              <a:t>muscle </a:t>
            </a:r>
            <a:r>
              <a:rPr lang="en-IN" sz="2000" dirty="0"/>
              <a:t>electro-mechanical </a:t>
            </a:r>
            <a:r>
              <a:rPr lang="en-IN" sz="2000" dirty="0" smtClean="0"/>
              <a:t>interval.</a:t>
            </a:r>
          </a:p>
          <a:p>
            <a:pPr marL="0" indent="0" algn="just">
              <a:buNone/>
            </a:pPr>
            <a:r>
              <a:rPr lang="en-IN" sz="2000" dirty="0" smtClean="0"/>
              <a:t>     </a:t>
            </a:r>
            <a:r>
              <a:rPr lang="en-IN" sz="2000" i="1" dirty="0" smtClean="0"/>
              <a:t>(Electromechanical </a:t>
            </a:r>
            <a:r>
              <a:rPr lang="en-IN" sz="2000" i="1" dirty="0"/>
              <a:t>interval </a:t>
            </a:r>
            <a:r>
              <a:rPr lang="en-IN" sz="2000" i="1" dirty="0" smtClean="0"/>
              <a:t>for heart muscle</a:t>
            </a:r>
            <a:r>
              <a:rPr lang="en-IN" sz="2000" b="1" i="1" dirty="0"/>
              <a:t> </a:t>
            </a:r>
            <a:r>
              <a:rPr lang="en-IN" sz="2000" i="1" dirty="0" smtClean="0"/>
              <a:t>is</a:t>
            </a:r>
            <a:r>
              <a:rPr lang="en-IN" sz="2000" b="1" i="1" dirty="0" smtClean="0"/>
              <a:t> 21 </a:t>
            </a:r>
            <a:r>
              <a:rPr lang="en-IN" sz="2000" i="1" dirty="0" smtClean="0"/>
              <a:t>millisecond)</a:t>
            </a:r>
            <a:endParaRPr lang="en-IN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26559" y="5834128"/>
            <a:ext cx="545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ALAN HARRIS et al. Brit. Heart J., 1967, 29, 608.</a:t>
            </a:r>
          </a:p>
          <a:p>
            <a:r>
              <a:rPr lang="en-IN" i="1" dirty="0"/>
              <a:t>Joseph </a:t>
            </a:r>
            <a:r>
              <a:rPr lang="en-IN" i="1" dirty="0" err="1"/>
              <a:t>Schluger</a:t>
            </a:r>
            <a:r>
              <a:rPr lang="en-IN" i="1" dirty="0"/>
              <a:t> et al. CHEST, VOL. 61, NO. 7, JUNE 1972.</a:t>
            </a:r>
          </a:p>
        </p:txBody>
      </p:sp>
    </p:spTree>
    <p:extLst>
      <p:ext uri="{BB962C8B-B14F-4D97-AF65-F5344CB8AC3E}">
        <p14:creationId xmlns:p14="http://schemas.microsoft.com/office/powerpoint/2010/main" val="23793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97" y="145960"/>
            <a:ext cx="10131425" cy="109326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Respiratory variations</a:t>
            </a:r>
            <a:endParaRPr lang="en-IN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6412" y="1239226"/>
            <a:ext cx="3255134" cy="485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96" y="1239226"/>
            <a:ext cx="3503384" cy="4859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3887" y="6176302"/>
            <a:ext cx="4884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/>
              <a:t>Lateral chest x-ray film showing the proximity</a:t>
            </a:r>
          </a:p>
          <a:p>
            <a:pPr algn="just"/>
            <a:r>
              <a:rPr lang="en-IN" dirty="0" smtClean="0"/>
              <a:t>of </a:t>
            </a:r>
            <a:r>
              <a:rPr lang="en-IN" dirty="0" err="1"/>
              <a:t>epicardial</a:t>
            </a:r>
            <a:r>
              <a:rPr lang="en-IN" dirty="0"/>
              <a:t> electrode to the anterior chest wall.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912" y="6176304"/>
            <a:ext cx="507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/>
              <a:t>Lateral chest x-ray film showing the proximity of</a:t>
            </a:r>
          </a:p>
          <a:p>
            <a:pPr algn="just"/>
            <a:r>
              <a:rPr lang="en-IN" dirty="0" err="1" smtClean="0"/>
              <a:t>endocardial</a:t>
            </a:r>
            <a:r>
              <a:rPr lang="en-IN" dirty="0" smtClean="0"/>
              <a:t> </a:t>
            </a:r>
            <a:r>
              <a:rPr lang="en-IN" dirty="0"/>
              <a:t>electrode tip to the anterior chest wall.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1738" y="509082"/>
            <a:ext cx="587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Decrease in intensity or absent during inspiration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26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38488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en-IN" sz="2000" i="1" dirty="0">
                <a:solidFill>
                  <a:srgbClr val="FFFF00"/>
                </a:solidFill>
              </a:rPr>
              <a:t>The failure to record any premature rise in </a:t>
            </a:r>
            <a:r>
              <a:rPr lang="en-IN" sz="2000" i="1" dirty="0" smtClean="0">
                <a:solidFill>
                  <a:srgbClr val="FFFF00"/>
                </a:solidFill>
              </a:rPr>
              <a:t>ventricular pressure </a:t>
            </a:r>
            <a:r>
              <a:rPr lang="en-IN" sz="2000" i="1" dirty="0">
                <a:solidFill>
                  <a:srgbClr val="FFFF00"/>
                </a:solidFill>
              </a:rPr>
              <a:t>or </a:t>
            </a:r>
            <a:r>
              <a:rPr lang="en-IN" sz="2000" i="1" dirty="0" err="1">
                <a:solidFill>
                  <a:srgbClr val="FFFF00"/>
                </a:solidFill>
              </a:rPr>
              <a:t>intracardiac</a:t>
            </a:r>
            <a:r>
              <a:rPr lang="en-IN" sz="2000" i="1" dirty="0">
                <a:solidFill>
                  <a:srgbClr val="FFFF00"/>
                </a:solidFill>
              </a:rPr>
              <a:t> sound </a:t>
            </a:r>
            <a:r>
              <a:rPr lang="en-IN" sz="2000" i="1" dirty="0" smtClean="0">
                <a:solidFill>
                  <a:srgbClr val="FFFF00"/>
                </a:solidFill>
              </a:rPr>
              <a:t>coinciding with </a:t>
            </a:r>
            <a:r>
              <a:rPr lang="en-IN" sz="2000" i="1" dirty="0">
                <a:solidFill>
                  <a:srgbClr val="FFFF00"/>
                </a:solidFill>
              </a:rPr>
              <a:t>the extra </a:t>
            </a:r>
            <a:r>
              <a:rPr lang="en-IN" sz="2000" i="1" dirty="0" smtClean="0">
                <a:solidFill>
                  <a:srgbClr val="FFFF00"/>
                </a:solidFill>
              </a:rPr>
              <a:t>sound </a:t>
            </a:r>
            <a:r>
              <a:rPr lang="en-IN" sz="2000" i="1" dirty="0">
                <a:solidFill>
                  <a:srgbClr val="FFFF00"/>
                </a:solidFill>
              </a:rPr>
              <a:t>and the abolition of the </a:t>
            </a:r>
            <a:r>
              <a:rPr lang="en-IN" sz="2000" i="1" dirty="0" smtClean="0">
                <a:solidFill>
                  <a:srgbClr val="FFFF00"/>
                </a:solidFill>
              </a:rPr>
              <a:t>extra sound </a:t>
            </a:r>
            <a:r>
              <a:rPr lang="en-IN" sz="2000" i="1" dirty="0">
                <a:solidFill>
                  <a:srgbClr val="FFFF00"/>
                </a:solidFill>
              </a:rPr>
              <a:t>by a neuromuscular blocking agent, </a:t>
            </a:r>
            <a:r>
              <a:rPr lang="en-IN" sz="2000" i="1" dirty="0" smtClean="0">
                <a:solidFill>
                  <a:srgbClr val="FFFF00"/>
                </a:solidFill>
              </a:rPr>
              <a:t>forms conclusive </a:t>
            </a:r>
            <a:r>
              <a:rPr lang="en-IN" sz="2000" i="1" dirty="0">
                <a:solidFill>
                  <a:srgbClr val="FFFF00"/>
                </a:solidFill>
              </a:rPr>
              <a:t>evidence of an </a:t>
            </a:r>
            <a:r>
              <a:rPr lang="en-IN" sz="2000" i="1" dirty="0" err="1">
                <a:solidFill>
                  <a:srgbClr val="FFFF00"/>
                </a:solidFill>
              </a:rPr>
              <a:t>extracardiac</a:t>
            </a:r>
            <a:r>
              <a:rPr lang="en-IN" sz="2000" i="1" dirty="0">
                <a:solidFill>
                  <a:srgbClr val="FFFF00"/>
                </a:solidFill>
              </a:rPr>
              <a:t> source </a:t>
            </a:r>
            <a:r>
              <a:rPr lang="en-IN" sz="2000" i="1" dirty="0" smtClean="0">
                <a:solidFill>
                  <a:srgbClr val="FFFF00"/>
                </a:solidFill>
              </a:rPr>
              <a:t>for this </a:t>
            </a:r>
            <a:r>
              <a:rPr lang="en-IN" sz="2000" i="1" dirty="0">
                <a:solidFill>
                  <a:srgbClr val="FFFF00"/>
                </a:solidFill>
              </a:rPr>
              <a:t>sound and of its origin from contraction </a:t>
            </a:r>
            <a:r>
              <a:rPr lang="en-IN" sz="2000" i="1" dirty="0" smtClean="0">
                <a:solidFill>
                  <a:srgbClr val="FFFF00"/>
                </a:solidFill>
              </a:rPr>
              <a:t>of skeletal </a:t>
            </a:r>
            <a:r>
              <a:rPr lang="en-IN" sz="2000" i="1" dirty="0">
                <a:solidFill>
                  <a:srgbClr val="FFFF00"/>
                </a:solidFill>
              </a:rPr>
              <a:t>muscle</a:t>
            </a:r>
            <a:r>
              <a:rPr lang="en-IN" sz="2000" i="1" dirty="0" smtClean="0">
                <a:solidFill>
                  <a:srgbClr val="FFFF00"/>
                </a:solidFill>
              </a:rPr>
              <a:t>.</a:t>
            </a:r>
            <a:endParaRPr lang="en-IN" sz="2000" i="1" dirty="0">
              <a:solidFill>
                <a:srgbClr val="FFFF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665927" y="4520479"/>
            <a:ext cx="6581104" cy="1262129"/>
          </a:xfrm>
          <a:prstGeom prst="flowChartAlternateProcess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Intercostal muscles v/s Diaphragm</a:t>
            </a:r>
            <a:endParaRPr lang="en-IN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9837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7970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en-IN" sz="2000" dirty="0"/>
              <a:t>Abnormal diaphragmatic </a:t>
            </a:r>
            <a:r>
              <a:rPr lang="en-IN" sz="2000" dirty="0" smtClean="0"/>
              <a:t>contraction was </a:t>
            </a:r>
            <a:r>
              <a:rPr lang="en-IN" sz="2000" dirty="0"/>
              <a:t>not observed on x-ray </a:t>
            </a:r>
            <a:r>
              <a:rPr lang="en-IN" sz="2000" dirty="0" smtClean="0"/>
              <a:t>screening and </a:t>
            </a:r>
          </a:p>
          <a:p>
            <a:pPr algn="just"/>
            <a:r>
              <a:rPr lang="en-IN" sz="2000" dirty="0" smtClean="0"/>
              <a:t>Early systolic </a:t>
            </a:r>
            <a:r>
              <a:rPr lang="en-IN" sz="2000" dirty="0"/>
              <a:t>movement of the apex cardiogram is </a:t>
            </a:r>
            <a:r>
              <a:rPr lang="en-IN" sz="2000" dirty="0" smtClean="0"/>
              <a:t>localized over </a:t>
            </a:r>
            <a:r>
              <a:rPr lang="en-IN" sz="2000" dirty="0"/>
              <a:t>the apex beat of the </a:t>
            </a:r>
            <a:r>
              <a:rPr lang="en-IN" sz="2000" dirty="0" smtClean="0"/>
              <a:t>heart</a:t>
            </a:r>
            <a:r>
              <a:rPr lang="en-IN" sz="2000" dirty="0"/>
              <a:t> </a:t>
            </a:r>
            <a:r>
              <a:rPr lang="en-IN" sz="2000" dirty="0" smtClean="0"/>
              <a:t>which can be reproduce by pectoral muscle stimulation.</a:t>
            </a:r>
          </a:p>
          <a:p>
            <a:pPr marL="0" indent="0" algn="just">
              <a:buNone/>
            </a:pPr>
            <a:r>
              <a:rPr lang="en-US" sz="2000" dirty="0" smtClean="0"/>
              <a:t>Hence………</a:t>
            </a:r>
            <a:endParaRPr lang="en-IN" sz="2000" dirty="0" smtClean="0"/>
          </a:p>
          <a:p>
            <a:pPr algn="just"/>
            <a:endParaRPr lang="en-US" sz="2000" dirty="0"/>
          </a:p>
          <a:p>
            <a:pPr algn="just"/>
            <a:r>
              <a:rPr lang="en-IN" sz="2000" i="1" dirty="0">
                <a:solidFill>
                  <a:srgbClr val="FFFF00"/>
                </a:solidFill>
              </a:rPr>
              <a:t>C</a:t>
            </a:r>
            <a:r>
              <a:rPr lang="en-IN" sz="2000" i="1" dirty="0" smtClean="0">
                <a:solidFill>
                  <a:srgbClr val="FFFF00"/>
                </a:solidFill>
              </a:rPr>
              <a:t>oncluded that the </a:t>
            </a:r>
            <a:r>
              <a:rPr lang="en-IN" sz="2000" i="1" dirty="0">
                <a:solidFill>
                  <a:srgbClr val="FFFF00"/>
                </a:solidFill>
              </a:rPr>
              <a:t>extra </a:t>
            </a:r>
            <a:r>
              <a:rPr lang="en-IN" sz="2000" i="1" dirty="0" smtClean="0">
                <a:solidFill>
                  <a:srgbClr val="FFFF00"/>
                </a:solidFill>
              </a:rPr>
              <a:t>sound is </a:t>
            </a:r>
            <a:r>
              <a:rPr lang="en-IN" sz="2000" i="1" dirty="0">
                <a:solidFill>
                  <a:srgbClr val="FFFF00"/>
                </a:solidFill>
              </a:rPr>
              <a:t>due to stimulation of </a:t>
            </a:r>
            <a:r>
              <a:rPr lang="en-IN" sz="2000" i="1" dirty="0" smtClean="0">
                <a:solidFill>
                  <a:srgbClr val="FFFF00"/>
                </a:solidFill>
              </a:rPr>
              <a:t>intercostal nerves </a:t>
            </a:r>
            <a:r>
              <a:rPr lang="en-IN" sz="2000" i="1" dirty="0">
                <a:solidFill>
                  <a:srgbClr val="FFFF00"/>
                </a:solidFill>
              </a:rPr>
              <a:t>adjacent to the </a:t>
            </a:r>
            <a:r>
              <a:rPr lang="en-IN" sz="2000" i="1" dirty="0" err="1">
                <a:solidFill>
                  <a:srgbClr val="FFFF00"/>
                </a:solidFill>
              </a:rPr>
              <a:t>epicardial</a:t>
            </a:r>
            <a:r>
              <a:rPr lang="en-IN" sz="2000" i="1" dirty="0">
                <a:solidFill>
                  <a:srgbClr val="FFFF00"/>
                </a:solidFill>
              </a:rPr>
              <a:t> or </a:t>
            </a:r>
            <a:r>
              <a:rPr lang="en-IN" sz="2000" i="1" dirty="0" err="1" smtClean="0">
                <a:solidFill>
                  <a:srgbClr val="FFFF00"/>
                </a:solidFill>
              </a:rPr>
              <a:t>endocardial</a:t>
            </a:r>
            <a:r>
              <a:rPr lang="en-IN" sz="2000" i="1" dirty="0" smtClean="0">
                <a:solidFill>
                  <a:srgbClr val="FFFF00"/>
                </a:solidFill>
              </a:rPr>
              <a:t> electrode because of </a:t>
            </a:r>
            <a:r>
              <a:rPr lang="en-IN" sz="2000" b="1" i="1" dirty="0" smtClean="0">
                <a:solidFill>
                  <a:srgbClr val="FFFF00"/>
                </a:solidFill>
              </a:rPr>
              <a:t>electrical </a:t>
            </a:r>
            <a:r>
              <a:rPr lang="en-IN" sz="2000" b="1" i="1" dirty="0">
                <a:solidFill>
                  <a:srgbClr val="FFFF00"/>
                </a:solidFill>
              </a:rPr>
              <a:t>discharge from the tip of the electrode</a:t>
            </a:r>
            <a:r>
              <a:rPr lang="en-IN" sz="2000" i="1" dirty="0" smtClean="0">
                <a:solidFill>
                  <a:srgbClr val="FFFF00"/>
                </a:solidFill>
              </a:rPr>
              <a:t> resulting in </a:t>
            </a:r>
            <a:r>
              <a:rPr lang="en-IN" sz="2000" i="1" dirty="0">
                <a:solidFill>
                  <a:srgbClr val="FFFF00"/>
                </a:solidFill>
              </a:rPr>
              <a:t>contraction of intercostal </a:t>
            </a:r>
            <a:r>
              <a:rPr lang="en-IN" sz="2000" i="1" dirty="0" smtClean="0">
                <a:solidFill>
                  <a:srgbClr val="FFFF00"/>
                </a:solidFill>
              </a:rPr>
              <a:t>muscles.</a:t>
            </a:r>
            <a:endParaRPr lang="en-IN" sz="20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1258" y="5791200"/>
            <a:ext cx="4863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i="1" dirty="0"/>
              <a:t>ALAN HARRIS et al. Brit. Heart J., 1967, 29, 608.</a:t>
            </a:r>
          </a:p>
          <a:p>
            <a:r>
              <a:rPr lang="en-IN" sz="1600" i="1" dirty="0"/>
              <a:t>Joseph </a:t>
            </a:r>
            <a:r>
              <a:rPr lang="en-IN" sz="1600" i="1" dirty="0" err="1"/>
              <a:t>Schluger</a:t>
            </a:r>
            <a:r>
              <a:rPr lang="en-IN" sz="1600" i="1" dirty="0"/>
              <a:t> et al. CHEST, VOL. 61, NO. 7, JUNE 1972</a:t>
            </a:r>
            <a:r>
              <a:rPr lang="en-IN" sz="1600" i="1" dirty="0" smtClean="0"/>
              <a:t>.</a:t>
            </a:r>
            <a:endParaRPr lang="en-IN" sz="1600" b="1" i="1" dirty="0" smtClean="0"/>
          </a:p>
          <a:p>
            <a:r>
              <a:rPr lang="en-IN" sz="1600" b="1" i="1" dirty="0" err="1" smtClean="0"/>
              <a:t>Tsung</a:t>
            </a:r>
            <a:r>
              <a:rPr lang="en-IN" sz="1600" b="1" i="1" dirty="0" smtClean="0"/>
              <a:t> </a:t>
            </a:r>
            <a:r>
              <a:rPr lang="en-IN" sz="1600" i="1" dirty="0"/>
              <a:t>0. </a:t>
            </a:r>
            <a:r>
              <a:rPr lang="en-IN" sz="1600" b="1" i="1" dirty="0" smtClean="0"/>
              <a:t>Cheng et al. </a:t>
            </a:r>
            <a:r>
              <a:rPr lang="en-IN" sz="1600" b="1" i="1" dirty="0"/>
              <a:t>CHEST, VOL. </a:t>
            </a:r>
            <a:r>
              <a:rPr lang="en-IN" sz="1600" i="1" dirty="0"/>
              <a:t>62, </a:t>
            </a:r>
            <a:r>
              <a:rPr lang="en-IN" sz="1600" b="1" i="1" dirty="0"/>
              <a:t>NO. 1, JULY, </a:t>
            </a:r>
            <a:r>
              <a:rPr lang="en-IN" sz="1600" i="1" dirty="0"/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30129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Clinical Significance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0249"/>
            <a:ext cx="10131425" cy="36491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i="1" dirty="0" smtClean="0"/>
              <a:t>May be mistaken for first heart sound or S4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i="1" dirty="0"/>
              <a:t>M</a:t>
            </a:r>
            <a:r>
              <a:rPr lang="en-IN" sz="2000" i="1" dirty="0" smtClean="0"/>
              <a:t>ay be the first sign of </a:t>
            </a:r>
            <a:r>
              <a:rPr lang="en-IN" sz="2000" i="1" dirty="0"/>
              <a:t>right ventricle </a:t>
            </a:r>
            <a:r>
              <a:rPr lang="en-IN" sz="2000" i="1" dirty="0" smtClean="0"/>
              <a:t>perforation or abnormal position of pacing lead.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000" i="1" dirty="0"/>
              <a:t>M</a:t>
            </a:r>
            <a:r>
              <a:rPr lang="en-IN" sz="2000" i="1" dirty="0" smtClean="0"/>
              <a:t>ay </a:t>
            </a:r>
            <a:r>
              <a:rPr lang="en-IN" sz="2000" i="1" dirty="0"/>
              <a:t>indicate current leakage at the </a:t>
            </a:r>
            <a:r>
              <a:rPr lang="en-IN" sz="2000" i="1" dirty="0" smtClean="0"/>
              <a:t>connection of </a:t>
            </a:r>
            <a:r>
              <a:rPr lang="en-IN" sz="2000" i="1" dirty="0"/>
              <a:t>the pacemaker generator and </a:t>
            </a:r>
            <a:r>
              <a:rPr lang="en-IN" sz="2000" i="1" dirty="0" smtClean="0"/>
              <a:t>catheter </a:t>
            </a:r>
            <a:r>
              <a:rPr lang="en-IN" sz="2000" i="1" dirty="0"/>
              <a:t>leading </a:t>
            </a:r>
            <a:r>
              <a:rPr lang="en-IN" sz="2000" i="1" dirty="0" smtClean="0"/>
              <a:t>to excessive </a:t>
            </a:r>
            <a:r>
              <a:rPr lang="en-IN" sz="2000" i="1" dirty="0"/>
              <a:t>current drain and premature battery exhaustion</a:t>
            </a:r>
            <a:r>
              <a:rPr lang="en-IN" sz="2000" i="1" dirty="0" smtClean="0"/>
              <a:t>.</a:t>
            </a:r>
          </a:p>
          <a:p>
            <a:pPr algn="just"/>
            <a:endParaRPr lang="en-IN" sz="2000" dirty="0" smtClean="0"/>
          </a:p>
          <a:p>
            <a:pPr marL="0" indent="0" algn="just">
              <a:buNone/>
            </a:pPr>
            <a:r>
              <a:rPr lang="en-US" sz="2000" dirty="0" smtClean="0"/>
              <a:t>And at last ……..</a:t>
            </a:r>
            <a:endParaRPr lang="en-IN" sz="2000" dirty="0" smtClean="0"/>
          </a:p>
          <a:p>
            <a:pPr algn="just"/>
            <a:r>
              <a:rPr lang="en-IN" sz="2000" i="1" dirty="0">
                <a:solidFill>
                  <a:srgbClr val="FFFF00"/>
                </a:solidFill>
              </a:rPr>
              <a:t>If the electrode catheter is in its normal position, </a:t>
            </a:r>
            <a:r>
              <a:rPr lang="en-IN" sz="2000" i="1" dirty="0" smtClean="0">
                <a:solidFill>
                  <a:srgbClr val="FFFF00"/>
                </a:solidFill>
              </a:rPr>
              <a:t>the patient </a:t>
            </a:r>
            <a:r>
              <a:rPr lang="en-IN" sz="2000" i="1" dirty="0">
                <a:solidFill>
                  <a:srgbClr val="FFFF00"/>
                </a:solidFill>
              </a:rPr>
              <a:t>with a pacemaker </a:t>
            </a:r>
            <a:r>
              <a:rPr lang="en-IN" sz="2000" i="1" dirty="0" smtClean="0">
                <a:solidFill>
                  <a:srgbClr val="FFFF00"/>
                </a:solidFill>
              </a:rPr>
              <a:t>click </a:t>
            </a:r>
            <a:r>
              <a:rPr lang="en-IN" sz="2000" i="1" dirty="0">
                <a:solidFill>
                  <a:srgbClr val="FFFF00"/>
                </a:solidFill>
              </a:rPr>
              <a:t>should be </a:t>
            </a:r>
            <a:r>
              <a:rPr lang="en-IN" sz="2000" i="1" dirty="0" smtClean="0">
                <a:solidFill>
                  <a:srgbClr val="FFFF00"/>
                </a:solidFill>
              </a:rPr>
              <a:t>observed carefully </a:t>
            </a:r>
            <a:r>
              <a:rPr lang="en-IN" sz="2000" i="1" dirty="0">
                <a:solidFill>
                  <a:srgbClr val="FFFF00"/>
                </a:solidFill>
              </a:rPr>
              <a:t>for premature battery failure.</a:t>
            </a:r>
          </a:p>
        </p:txBody>
      </p:sp>
    </p:spTree>
    <p:extLst>
      <p:ext uri="{BB962C8B-B14F-4D97-AF65-F5344CB8AC3E}">
        <p14:creationId xmlns:p14="http://schemas.microsoft.com/office/powerpoint/2010/main" val="1691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37733"/>
            <a:ext cx="10131425" cy="36491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3100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42682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PACEMAKER </a:t>
            </a:r>
            <a:r>
              <a:rPr lang="en-US" b="1" dirty="0" smtClean="0">
                <a:solidFill>
                  <a:srgbClr val="FFC000"/>
                </a:solidFill>
              </a:rPr>
              <a:t>SOUND or click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55313"/>
            <a:ext cx="10131425" cy="45033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It is a iatrogenic, </a:t>
            </a:r>
            <a:r>
              <a:rPr lang="en-IN" sz="2000" dirty="0"/>
              <a:t>h</a:t>
            </a:r>
            <a:r>
              <a:rPr lang="en-IN" sz="2000" dirty="0" smtClean="0"/>
              <a:t>igh </a:t>
            </a:r>
            <a:r>
              <a:rPr lang="en-IN" sz="2000" dirty="0"/>
              <a:t>frequency, </a:t>
            </a:r>
            <a:r>
              <a:rPr lang="en-IN" sz="2000" dirty="0" smtClean="0"/>
              <a:t>clicking sound sometime louder than S1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dirty="0" smtClean="0"/>
              <a:t>Can </a:t>
            </a:r>
            <a:r>
              <a:rPr lang="en-IN" sz="2000" dirty="0"/>
              <a:t>be </a:t>
            </a:r>
            <a:r>
              <a:rPr lang="en-IN" sz="2000" dirty="0" smtClean="0"/>
              <a:t>heard but </a:t>
            </a:r>
            <a:r>
              <a:rPr lang="en-IN" sz="2000" dirty="0"/>
              <a:t>more often </a:t>
            </a:r>
            <a:r>
              <a:rPr lang="en-IN" sz="2000" dirty="0" smtClean="0"/>
              <a:t>recordable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dirty="0"/>
              <a:t>Produced by </a:t>
            </a:r>
            <a:r>
              <a:rPr lang="en-IN" sz="2000" dirty="0" err="1" smtClean="0"/>
              <a:t>transvenous</a:t>
            </a:r>
            <a:r>
              <a:rPr lang="en-IN" sz="2000" dirty="0" smtClean="0"/>
              <a:t> / </a:t>
            </a:r>
            <a:r>
              <a:rPr lang="en-IN" sz="2000" dirty="0" err="1" smtClean="0"/>
              <a:t>epicardial</a:t>
            </a:r>
            <a:r>
              <a:rPr lang="en-IN" sz="2000" dirty="0" smtClean="0"/>
              <a:t> pacemakers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dirty="0" smtClean="0"/>
              <a:t>Always a presystolic sound</a:t>
            </a:r>
            <a:r>
              <a:rPr lang="en-IN" sz="2000" dirty="0"/>
              <a:t> </a:t>
            </a:r>
            <a:r>
              <a:rPr lang="en-IN" sz="2000" dirty="0" smtClean="0"/>
              <a:t>precedes </a:t>
            </a:r>
            <a:r>
              <a:rPr lang="en-IN" sz="2000" dirty="0"/>
              <a:t>the </a:t>
            </a:r>
            <a:r>
              <a:rPr lang="en-IN" sz="2000" dirty="0" smtClean="0"/>
              <a:t>first heart sound </a:t>
            </a:r>
            <a:r>
              <a:rPr lang="en-IN" sz="2000" dirty="0"/>
              <a:t>by 0.08-0.12 </a:t>
            </a:r>
            <a:r>
              <a:rPr lang="en-IN" sz="2000" dirty="0" smtClean="0"/>
              <a:t>second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dirty="0"/>
              <a:t>O</a:t>
            </a:r>
            <a:r>
              <a:rPr lang="en-IN" sz="2000" dirty="0" smtClean="0"/>
              <a:t>ccurs after 6 </a:t>
            </a:r>
            <a:r>
              <a:rPr lang="en-IN" sz="2000" dirty="0" err="1" smtClean="0"/>
              <a:t>msec</a:t>
            </a:r>
            <a:r>
              <a:rPr lang="en-IN" sz="2000" dirty="0" smtClean="0"/>
              <a:t> of pacing stimulus for the duration of 80 msec.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Best heard in Mitral or tricuspid areas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Usually heard during expiration or decrease in intensity or absent during inspiration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dirty="0"/>
              <a:t>M</a:t>
            </a:r>
            <a:r>
              <a:rPr lang="en-IN" sz="2000" dirty="0" smtClean="0"/>
              <a:t>ay </a:t>
            </a:r>
            <a:r>
              <a:rPr lang="en-IN" sz="2000" dirty="0"/>
              <a:t>be associated </a:t>
            </a:r>
            <a:r>
              <a:rPr lang="en-IN" sz="2000" dirty="0" smtClean="0"/>
              <a:t>with twitching </a:t>
            </a:r>
            <a:r>
              <a:rPr lang="en-IN" sz="2000" dirty="0"/>
              <a:t>of </a:t>
            </a:r>
            <a:r>
              <a:rPr lang="en-IN" sz="2000" dirty="0" smtClean="0"/>
              <a:t>thoracic musculature </a:t>
            </a:r>
            <a:r>
              <a:rPr lang="en-IN" sz="2000" dirty="0"/>
              <a:t>in the region of the fifth </a:t>
            </a:r>
            <a:r>
              <a:rPr lang="en-IN" sz="2000" dirty="0" smtClean="0"/>
              <a:t>intercostal space </a:t>
            </a:r>
            <a:r>
              <a:rPr lang="en-IN" sz="2000" dirty="0"/>
              <a:t>in the mid-</a:t>
            </a:r>
            <a:r>
              <a:rPr lang="en-IN" sz="2000" dirty="0" err="1"/>
              <a:t>clavicular</a:t>
            </a:r>
            <a:r>
              <a:rPr lang="en-IN" sz="2000" dirty="0"/>
              <a:t> line</a:t>
            </a:r>
            <a:r>
              <a:rPr lang="en-IN" sz="20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3226" y="6143223"/>
            <a:ext cx="4867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i="1" dirty="0"/>
              <a:t>ALAN </a:t>
            </a:r>
            <a:r>
              <a:rPr lang="en-IN" sz="1600" i="1" dirty="0" smtClean="0"/>
              <a:t>HARRIS et al. Brit</a:t>
            </a:r>
            <a:r>
              <a:rPr lang="en-IN" sz="1600" i="1" dirty="0"/>
              <a:t>. Heart J., 1967, 29, 608.</a:t>
            </a:r>
            <a:endParaRPr lang="en-IN" sz="1600" i="1" dirty="0" smtClean="0"/>
          </a:p>
          <a:p>
            <a:r>
              <a:rPr lang="en-IN" sz="1600" i="1" dirty="0" smtClean="0"/>
              <a:t>Joseph </a:t>
            </a:r>
            <a:r>
              <a:rPr lang="en-IN" sz="1600" i="1" dirty="0" err="1" smtClean="0"/>
              <a:t>Schluger</a:t>
            </a:r>
            <a:r>
              <a:rPr lang="en-IN" sz="1600" i="1" dirty="0" smtClean="0"/>
              <a:t> et al. CHEST</a:t>
            </a:r>
            <a:r>
              <a:rPr lang="en-IN" sz="1600" i="1" dirty="0"/>
              <a:t>, VOL. 61, NO. 7, JUNE </a:t>
            </a:r>
            <a:r>
              <a:rPr lang="en-IN" sz="1600" i="1" dirty="0" smtClean="0"/>
              <a:t>1972.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9988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770" t="74187" r="47485" b="11921"/>
          <a:stretch/>
        </p:blipFill>
        <p:spPr bwMode="auto">
          <a:xfrm>
            <a:off x="2240928" y="515156"/>
            <a:ext cx="7521262" cy="1687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391" t="14392" r="17863" b="5502"/>
          <a:stretch/>
        </p:blipFill>
        <p:spPr>
          <a:xfrm>
            <a:off x="2962139" y="2395329"/>
            <a:ext cx="6143225" cy="4340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8551" y="6336409"/>
            <a:ext cx="27719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dirty="0"/>
              <a:t>ALAN HARRIS et al. Brit. Heart J., 1967, 29, 608.</a:t>
            </a:r>
            <a:endParaRPr lang="en-IN" sz="1050" i="1" dirty="0"/>
          </a:p>
        </p:txBody>
      </p:sp>
    </p:spTree>
    <p:extLst>
      <p:ext uri="{BB962C8B-B14F-4D97-AF65-F5344CB8AC3E}">
        <p14:creationId xmlns:p14="http://schemas.microsoft.com/office/powerpoint/2010/main" val="7845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67059"/>
            <a:ext cx="6551984" cy="3649133"/>
          </a:xfrm>
        </p:spPr>
        <p:txBody>
          <a:bodyPr>
            <a:normAutofit/>
          </a:bodyPr>
          <a:lstStyle/>
          <a:p>
            <a:pPr algn="just"/>
            <a:r>
              <a:rPr lang="en-IN" sz="2000" dirty="0"/>
              <a:t>A</a:t>
            </a:r>
            <a:r>
              <a:rPr lang="en-IN" sz="2000" dirty="0" smtClean="0"/>
              <a:t>pex </a:t>
            </a:r>
            <a:r>
              <a:rPr lang="en-IN" sz="2000" dirty="0"/>
              <a:t>cardiogram usually shows an early systolic </a:t>
            </a:r>
            <a:r>
              <a:rPr lang="en-IN" sz="2000" dirty="0" smtClean="0"/>
              <a:t>outward movement, the onset of which coincides with the extra sound.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9" t="13689" r="49241" b="5501"/>
          <a:stretch/>
        </p:blipFill>
        <p:spPr>
          <a:xfrm>
            <a:off x="7482625" y="708338"/>
            <a:ext cx="4391696" cy="591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7444" y="6233375"/>
            <a:ext cx="461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/>
              <a:t>ALAN HARRIS et al. Brit. Heart J., 1967, 29, 608.</a:t>
            </a:r>
          </a:p>
        </p:txBody>
      </p:sp>
    </p:spTree>
    <p:extLst>
      <p:ext uri="{BB962C8B-B14F-4D97-AF65-F5344CB8AC3E}">
        <p14:creationId xmlns:p14="http://schemas.microsoft.com/office/powerpoint/2010/main" val="1034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cause of pacemaker sound ?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39790"/>
            <a:ext cx="10131425" cy="36491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Cardiac ?</a:t>
            </a:r>
          </a:p>
          <a:p>
            <a:r>
              <a:rPr lang="en-US" sz="3200" dirty="0" smtClean="0"/>
              <a:t>Non Cardiac/ Extra cardiac ?</a:t>
            </a:r>
          </a:p>
        </p:txBody>
      </p:sp>
      <p:sp>
        <p:nvSpPr>
          <p:cNvPr id="4" name="Oval 3"/>
          <p:cNvSpPr/>
          <p:nvPr/>
        </p:nvSpPr>
        <p:spPr>
          <a:xfrm>
            <a:off x="3168204" y="4971243"/>
            <a:ext cx="5215944" cy="1416676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Non </a:t>
            </a:r>
            <a:r>
              <a:rPr lang="en-US" sz="2400" b="1" dirty="0" smtClean="0"/>
              <a:t>Cardiac / Extra-cardiac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9994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Why not cardiac ?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64783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/>
              <a:t>Pacemaker sound persist even when the pacemaker </a:t>
            </a:r>
            <a:r>
              <a:rPr lang="en-IN" sz="2000" dirty="0"/>
              <a:t>stimulus falls in the </a:t>
            </a:r>
            <a:r>
              <a:rPr lang="en-IN" sz="2000" dirty="0" smtClean="0"/>
              <a:t>refractory period </a:t>
            </a:r>
            <a:r>
              <a:rPr lang="en-IN" sz="2000" dirty="0"/>
              <a:t>of the cardiac </a:t>
            </a:r>
            <a:r>
              <a:rPr lang="en-IN" sz="2000" dirty="0" smtClean="0"/>
              <a:t>cycle</a:t>
            </a:r>
            <a:r>
              <a:rPr lang="en-IN" sz="2000" dirty="0"/>
              <a:t> therefore failed to stimulate </a:t>
            </a:r>
            <a:r>
              <a:rPr lang="en-IN" sz="2000" dirty="0" smtClean="0"/>
              <a:t>the heart</a:t>
            </a:r>
            <a:r>
              <a:rPr lang="en-IN" sz="2000" dirty="0"/>
              <a:t>,</a:t>
            </a:r>
            <a:r>
              <a:rPr lang="en-IN" sz="2000" dirty="0" smtClean="0"/>
              <a:t>  </a:t>
            </a:r>
            <a:r>
              <a:rPr lang="en-IN" sz="2000" dirty="0"/>
              <a:t>strongly mitigates against </a:t>
            </a:r>
            <a:r>
              <a:rPr lang="en-IN" sz="2000" dirty="0" smtClean="0"/>
              <a:t>a cardiac </a:t>
            </a:r>
            <a:r>
              <a:rPr lang="en-IN" sz="2000" dirty="0"/>
              <a:t>origin of the "</a:t>
            </a:r>
            <a:r>
              <a:rPr lang="en-IN" sz="2000" dirty="0" smtClean="0"/>
              <a:t>click”.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55" t="21787" r="17765" b="14128"/>
          <a:stretch/>
        </p:blipFill>
        <p:spPr>
          <a:xfrm>
            <a:off x="3000778" y="2892045"/>
            <a:ext cx="6117466" cy="3650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9303" y="6516711"/>
            <a:ext cx="3141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ALAN HARRIS et al. Brit. Heart J., 1967, 29, 608.</a:t>
            </a:r>
            <a:endParaRPr lang="en-IN" sz="1200" i="1" dirty="0"/>
          </a:p>
        </p:txBody>
      </p:sp>
    </p:spTree>
    <p:extLst>
      <p:ext uri="{BB962C8B-B14F-4D97-AF65-F5344CB8AC3E}">
        <p14:creationId xmlns:p14="http://schemas.microsoft.com/office/powerpoint/2010/main" val="23275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0050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1598"/>
            <a:ext cx="10131425" cy="3447366"/>
          </a:xfrm>
        </p:spPr>
        <p:txBody>
          <a:bodyPr>
            <a:normAutofit/>
          </a:bodyPr>
          <a:lstStyle/>
          <a:p>
            <a:pPr algn="just"/>
            <a:r>
              <a:rPr lang="en-IN" sz="2000" dirty="0" err="1"/>
              <a:t>Intracardiac</a:t>
            </a:r>
            <a:r>
              <a:rPr lang="en-IN" sz="2000" dirty="0"/>
              <a:t> phonocardiogram (I-PCG) </a:t>
            </a:r>
            <a:r>
              <a:rPr lang="en-IN" sz="2000" dirty="0" smtClean="0"/>
              <a:t>recording </a:t>
            </a:r>
            <a:r>
              <a:rPr lang="en-IN" sz="2000" dirty="0"/>
              <a:t>in the right ventricle (RV) simultaneously with </a:t>
            </a:r>
            <a:r>
              <a:rPr lang="en-IN" sz="2000" dirty="0" smtClean="0"/>
              <a:t>the right </a:t>
            </a:r>
            <a:r>
              <a:rPr lang="en-IN" sz="2000" dirty="0"/>
              <a:t>ventricular pressure (RVP) failed to record the extra sound which was shown on the </a:t>
            </a:r>
            <a:r>
              <a:rPr lang="en-IN" sz="2000" dirty="0" smtClean="0"/>
              <a:t>external phonocardiogram.</a:t>
            </a:r>
            <a:endParaRPr lang="en-IN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728" t="35541" r="15793" b="10115"/>
          <a:stretch/>
        </p:blipFill>
        <p:spPr>
          <a:xfrm>
            <a:off x="2459863" y="2820470"/>
            <a:ext cx="7148192" cy="338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657" y="6375041"/>
            <a:ext cx="461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ALAN HARRIS et al. Brit. Heart J., 1967, 29, 608.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6560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Why it is extra cardiac ?</a:t>
            </a:r>
            <a:endParaRPr lang="en-IN" sz="32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241300"/>
            <a:ext cx="10131425" cy="364913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Pacemaker sound get abolished by a </a:t>
            </a:r>
            <a:r>
              <a:rPr lang="en-IN" sz="2000" dirty="0"/>
              <a:t>neuromuscular blocking </a:t>
            </a:r>
            <a:r>
              <a:rPr lang="en-IN" sz="2000" dirty="0" smtClean="0"/>
              <a:t>agent.</a:t>
            </a:r>
            <a:endParaRPr lang="en-IN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9728" t="35541" r="15793" b="10115"/>
          <a:stretch/>
        </p:blipFill>
        <p:spPr>
          <a:xfrm>
            <a:off x="2459863" y="2923502"/>
            <a:ext cx="7148192" cy="33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42" y="241966"/>
            <a:ext cx="10131425" cy="5951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42" y="158722"/>
            <a:ext cx="10131425" cy="3511758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Extra sound simulating pacemaker sound </a:t>
            </a:r>
            <a:r>
              <a:rPr lang="en-IN" sz="2000" dirty="0" smtClean="0"/>
              <a:t>and associated early apical movement </a:t>
            </a:r>
            <a:r>
              <a:rPr lang="en-US" sz="2000" dirty="0" smtClean="0"/>
              <a:t>can </a:t>
            </a:r>
            <a:r>
              <a:rPr lang="en-US" sz="2000" smtClean="0"/>
              <a:t>be </a:t>
            </a:r>
            <a:r>
              <a:rPr lang="en-US" sz="2000" smtClean="0"/>
              <a:t>reproduced </a:t>
            </a:r>
            <a:r>
              <a:rPr lang="en-IN" sz="2000" dirty="0"/>
              <a:t>by implanting </a:t>
            </a:r>
            <a:r>
              <a:rPr lang="en-IN" sz="2000" dirty="0" smtClean="0"/>
              <a:t>the positive </a:t>
            </a:r>
            <a:r>
              <a:rPr lang="en-IN" sz="2000" dirty="0"/>
              <a:t>electrode of the pacing system in the </a:t>
            </a:r>
            <a:r>
              <a:rPr lang="en-IN" sz="2000" dirty="0" smtClean="0"/>
              <a:t>left pectoral-muscle </a:t>
            </a:r>
            <a:r>
              <a:rPr lang="en-IN" sz="2000" dirty="0"/>
              <a:t>overlying the apex of the </a:t>
            </a:r>
            <a:r>
              <a:rPr lang="en-IN" sz="2000" dirty="0" smtClean="0"/>
              <a:t>heart.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72" t="32174" r="16280" b="6910"/>
          <a:stretch/>
        </p:blipFill>
        <p:spPr>
          <a:xfrm>
            <a:off x="2730325" y="2751918"/>
            <a:ext cx="6903076" cy="37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188</TotalTime>
  <Words>751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Celestial</vt:lpstr>
      <vt:lpstr>PACEMAKER SOUND</vt:lpstr>
      <vt:lpstr>PACEMAKER SOUND or click</vt:lpstr>
      <vt:lpstr>PowerPoint Presentation</vt:lpstr>
      <vt:lpstr>PowerPoint Presentation</vt:lpstr>
      <vt:lpstr>cause of pacemaker sound ?</vt:lpstr>
      <vt:lpstr>Why not cardiac ?</vt:lpstr>
      <vt:lpstr>PowerPoint Presentation</vt:lpstr>
      <vt:lpstr>Why it is extra cardiac ?</vt:lpstr>
      <vt:lpstr>PowerPoint Presentation</vt:lpstr>
      <vt:lpstr>PowerPoint Presentation</vt:lpstr>
      <vt:lpstr>Respiratory variations</vt:lpstr>
      <vt:lpstr>PowerPoint Presentation</vt:lpstr>
      <vt:lpstr>PowerPoint Presentation</vt:lpstr>
      <vt:lpstr>Clinical Significance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PACEMAKER SOUND</dc:title>
  <dc:creator>HP</dc:creator>
  <cp:lastModifiedBy>HP</cp:lastModifiedBy>
  <cp:revision>60</cp:revision>
  <dcterms:created xsi:type="dcterms:W3CDTF">2014-08-29T16:04:33Z</dcterms:created>
  <dcterms:modified xsi:type="dcterms:W3CDTF">2014-08-30T01:29:51Z</dcterms:modified>
</cp:coreProperties>
</file>